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87" r:id="rId6"/>
    <p:sldId id="288" r:id="rId7"/>
    <p:sldId id="289" r:id="rId8"/>
    <p:sldId id="290" r:id="rId9"/>
    <p:sldId id="291" r:id="rId10"/>
    <p:sldId id="292" r:id="rId11"/>
    <p:sldId id="286" r:id="rId12"/>
    <p:sldId id="257" r:id="rId13"/>
    <p:sldId id="258" r:id="rId14"/>
    <p:sldId id="293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94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0CC459-C183-093E-A40D-F1837516A3B0}" v="2" dt="2024-04-21T06:05:52.759"/>
    <p1510:client id="{3E2CFDBA-F768-40AC-862E-93D07BE75CD1}" v="1" dt="2024-04-21T17:05:14.424"/>
    <p1510:client id="{7FE82F06-3790-A38B-136F-2E49BA7681E7}" v="4" dt="2024-04-22T01:09:29.17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utosh Gupta" userId="S::ashutosh.gupta@vit.edu.in::adda7b2a-eee1-4415-b744-a78d1fdc5bab" providerId="AD" clId="Web-{7FE82F06-3790-A38B-136F-2E49BA7681E7}"/>
    <pc:docChg chg="modSld">
      <pc:chgData name="Ashutosh Gupta" userId="S::ashutosh.gupta@vit.edu.in::adda7b2a-eee1-4415-b744-a78d1fdc5bab" providerId="AD" clId="Web-{7FE82F06-3790-A38B-136F-2E49BA7681E7}" dt="2024-04-22T01:09:29.175" v="3" actId="1076"/>
      <pc:docMkLst>
        <pc:docMk/>
      </pc:docMkLst>
      <pc:sldChg chg="modSp">
        <pc:chgData name="Ashutosh Gupta" userId="S::ashutosh.gupta@vit.edu.in::adda7b2a-eee1-4415-b744-a78d1fdc5bab" providerId="AD" clId="Web-{7FE82F06-3790-A38B-136F-2E49BA7681E7}" dt="2024-04-22T01:05:50.894" v="0" actId="1076"/>
        <pc:sldMkLst>
          <pc:docMk/>
          <pc:sldMk cId="0" sldId="265"/>
        </pc:sldMkLst>
        <pc:picChg chg="mod">
          <ac:chgData name="Ashutosh Gupta" userId="S::ashutosh.gupta@vit.edu.in::adda7b2a-eee1-4415-b744-a78d1fdc5bab" providerId="AD" clId="Web-{7FE82F06-3790-A38B-136F-2E49BA7681E7}" dt="2024-04-22T01:05:50.894" v="0" actId="1076"/>
          <ac:picMkLst>
            <pc:docMk/>
            <pc:sldMk cId="0" sldId="265"/>
            <ac:picMk id="2" creationId="{00000000-0000-0000-0000-000000000000}"/>
          </ac:picMkLst>
        </pc:picChg>
      </pc:sldChg>
      <pc:sldChg chg="modSp">
        <pc:chgData name="Ashutosh Gupta" userId="S::ashutosh.gupta@vit.edu.in::adda7b2a-eee1-4415-b744-a78d1fdc5bab" providerId="AD" clId="Web-{7FE82F06-3790-A38B-136F-2E49BA7681E7}" dt="2024-04-22T01:09:29.175" v="3" actId="1076"/>
        <pc:sldMkLst>
          <pc:docMk/>
          <pc:sldMk cId="2290144199" sldId="294"/>
        </pc:sldMkLst>
        <pc:picChg chg="mod">
          <ac:chgData name="Ashutosh Gupta" userId="S::ashutosh.gupta@vit.edu.in::adda7b2a-eee1-4415-b744-a78d1fdc5bab" providerId="AD" clId="Web-{7FE82F06-3790-A38B-136F-2E49BA7681E7}" dt="2024-04-22T01:09:29.175" v="3" actId="1076"/>
          <ac:picMkLst>
            <pc:docMk/>
            <pc:sldMk cId="2290144199" sldId="294"/>
            <ac:picMk id="3" creationId="{562BB911-085C-24C2-8347-0EA74B2804E1}"/>
          </ac:picMkLst>
        </pc:picChg>
      </pc:sldChg>
    </pc:docChg>
  </pc:docChgLst>
  <pc:docChgLst>
    <pc:chgData name="Kavita Shirsat" userId="d3cea5b6e0c28af1" providerId="LiveId" clId="{80B02B1C-BB3D-4AF6-8D2C-222F5B1BD24E}"/>
    <pc:docChg chg="undo custSel addSld modSld">
      <pc:chgData name="Kavita Shirsat" userId="d3cea5b6e0c28af1" providerId="LiveId" clId="{80B02B1C-BB3D-4AF6-8D2C-222F5B1BD24E}" dt="2024-04-04T07:50:42.484" v="15" actId="14100"/>
      <pc:docMkLst>
        <pc:docMk/>
      </pc:docMkLst>
      <pc:sldChg chg="modSp mod">
        <pc:chgData name="Kavita Shirsat" userId="d3cea5b6e0c28af1" providerId="LiveId" clId="{80B02B1C-BB3D-4AF6-8D2C-222F5B1BD24E}" dt="2024-04-03T06:11:36.710" v="3" actId="732"/>
        <pc:sldMkLst>
          <pc:docMk/>
          <pc:sldMk cId="0" sldId="264"/>
        </pc:sldMkLst>
        <pc:picChg chg="mod modCrop">
          <ac:chgData name="Kavita Shirsat" userId="d3cea5b6e0c28af1" providerId="LiveId" clId="{80B02B1C-BB3D-4AF6-8D2C-222F5B1BD24E}" dt="2024-04-03T06:11:36.710" v="3" actId="732"/>
          <ac:picMkLst>
            <pc:docMk/>
            <pc:sldMk cId="0" sldId="264"/>
            <ac:picMk id="2" creationId="{00000000-0000-0000-0000-000000000000}"/>
          </ac:picMkLst>
        </pc:picChg>
      </pc:sldChg>
      <pc:sldChg chg="modSp mod">
        <pc:chgData name="Kavita Shirsat" userId="d3cea5b6e0c28af1" providerId="LiveId" clId="{80B02B1C-BB3D-4AF6-8D2C-222F5B1BD24E}" dt="2024-04-03T05:28:59.512" v="0" actId="1076"/>
        <pc:sldMkLst>
          <pc:docMk/>
          <pc:sldMk cId="0" sldId="265"/>
        </pc:sldMkLst>
        <pc:picChg chg="mod">
          <ac:chgData name="Kavita Shirsat" userId="d3cea5b6e0c28af1" providerId="LiveId" clId="{80B02B1C-BB3D-4AF6-8D2C-222F5B1BD24E}" dt="2024-04-03T05:28:59.512" v="0" actId="1076"/>
          <ac:picMkLst>
            <pc:docMk/>
            <pc:sldMk cId="0" sldId="265"/>
            <ac:picMk id="2" creationId="{00000000-0000-0000-0000-000000000000}"/>
          </ac:picMkLst>
        </pc:picChg>
      </pc:sldChg>
      <pc:sldChg chg="modSp mod">
        <pc:chgData name="Kavita Shirsat" userId="d3cea5b6e0c28af1" providerId="LiveId" clId="{80B02B1C-BB3D-4AF6-8D2C-222F5B1BD24E}" dt="2024-04-04T07:31:48.023" v="5" actId="732"/>
        <pc:sldMkLst>
          <pc:docMk/>
          <pc:sldMk cId="0" sldId="271"/>
        </pc:sldMkLst>
        <pc:picChg chg="mod modCrop">
          <ac:chgData name="Kavita Shirsat" userId="d3cea5b6e0c28af1" providerId="LiveId" clId="{80B02B1C-BB3D-4AF6-8D2C-222F5B1BD24E}" dt="2024-04-04T07:31:48.023" v="5" actId="732"/>
          <ac:picMkLst>
            <pc:docMk/>
            <pc:sldMk cId="0" sldId="271"/>
            <ac:picMk id="2" creationId="{00000000-0000-0000-0000-000000000000}"/>
          </ac:picMkLst>
        </pc:picChg>
      </pc:sldChg>
      <pc:sldChg chg="addSp new">
        <pc:chgData name="Kavita Shirsat" userId="d3cea5b6e0c28af1" providerId="LiveId" clId="{80B02B1C-BB3D-4AF6-8D2C-222F5B1BD24E}" dt="2024-04-04T07:43:15.094" v="7"/>
        <pc:sldMkLst>
          <pc:docMk/>
          <pc:sldMk cId="2078591469" sldId="293"/>
        </pc:sldMkLst>
        <pc:picChg chg="add">
          <ac:chgData name="Kavita Shirsat" userId="d3cea5b6e0c28af1" providerId="LiveId" clId="{80B02B1C-BB3D-4AF6-8D2C-222F5B1BD24E}" dt="2024-04-04T07:43:15.094" v="7"/>
          <ac:picMkLst>
            <pc:docMk/>
            <pc:sldMk cId="2078591469" sldId="293"/>
            <ac:picMk id="1026" creationId="{2CE12C03-52F7-5264-8458-91261807EF7D}"/>
          </ac:picMkLst>
        </pc:picChg>
      </pc:sldChg>
      <pc:sldChg chg="addSp modSp new mod">
        <pc:chgData name="Kavita Shirsat" userId="d3cea5b6e0c28af1" providerId="LiveId" clId="{80B02B1C-BB3D-4AF6-8D2C-222F5B1BD24E}" dt="2024-04-04T07:50:42.484" v="15" actId="14100"/>
        <pc:sldMkLst>
          <pc:docMk/>
          <pc:sldMk cId="2290144199" sldId="294"/>
        </pc:sldMkLst>
        <pc:spChg chg="add mod">
          <ac:chgData name="Kavita Shirsat" userId="d3cea5b6e0c28af1" providerId="LiveId" clId="{80B02B1C-BB3D-4AF6-8D2C-222F5B1BD24E}" dt="2024-04-04T07:50:42.484" v="15" actId="14100"/>
          <ac:spMkLst>
            <pc:docMk/>
            <pc:sldMk cId="2290144199" sldId="294"/>
            <ac:spMk id="5" creationId="{64BDE639-68EA-E58B-6F14-4C8CD6B63451}"/>
          </ac:spMkLst>
        </pc:spChg>
        <pc:picChg chg="add mod modCrop">
          <ac:chgData name="Kavita Shirsat" userId="d3cea5b6e0c28af1" providerId="LiveId" clId="{80B02B1C-BB3D-4AF6-8D2C-222F5B1BD24E}" dt="2024-04-04T07:50:24.525" v="12" actId="732"/>
          <ac:picMkLst>
            <pc:docMk/>
            <pc:sldMk cId="2290144199" sldId="294"/>
            <ac:picMk id="3" creationId="{562BB911-085C-24C2-8347-0EA74B2804E1}"/>
          </ac:picMkLst>
        </pc:picChg>
      </pc:sldChg>
    </pc:docChg>
  </pc:docChgLst>
  <pc:docChgLst>
    <pc:chgData name="Anvi Borse" userId="S::anvi.borse@vit.edu.in::eb4207d0-604d-4957-85b0-d6e65eaf2fcc" providerId="AD" clId="Web-{3E2CFDBA-F768-40AC-862E-93D07BE75CD1}"/>
    <pc:docChg chg="modSld">
      <pc:chgData name="Anvi Borse" userId="S::anvi.borse@vit.edu.in::eb4207d0-604d-4957-85b0-d6e65eaf2fcc" providerId="AD" clId="Web-{3E2CFDBA-F768-40AC-862E-93D07BE75CD1}" dt="2024-04-21T17:05:14.424" v="0" actId="1076"/>
      <pc:docMkLst>
        <pc:docMk/>
      </pc:docMkLst>
      <pc:sldChg chg="modSp">
        <pc:chgData name="Anvi Borse" userId="S::anvi.borse@vit.edu.in::eb4207d0-604d-4957-85b0-d6e65eaf2fcc" providerId="AD" clId="Web-{3E2CFDBA-F768-40AC-862E-93D07BE75CD1}" dt="2024-04-21T17:05:14.424" v="0" actId="1076"/>
        <pc:sldMkLst>
          <pc:docMk/>
          <pc:sldMk cId="0" sldId="271"/>
        </pc:sldMkLst>
        <pc:picChg chg="mod">
          <ac:chgData name="Anvi Borse" userId="S::anvi.borse@vit.edu.in::eb4207d0-604d-4957-85b0-d6e65eaf2fcc" providerId="AD" clId="Web-{3E2CFDBA-F768-40AC-862E-93D07BE75CD1}" dt="2024-04-21T17:05:14.424" v="0" actId="1076"/>
          <ac:picMkLst>
            <pc:docMk/>
            <pc:sldMk cId="0" sldId="271"/>
            <ac:picMk id="2" creationId="{00000000-0000-0000-0000-000000000000}"/>
          </ac:picMkLst>
        </pc:picChg>
      </pc:sldChg>
    </pc:docChg>
  </pc:docChgLst>
  <pc:docChgLst>
    <pc:chgData name="Sayali Tawade" userId="S::sayali.tawade@vit.edu.in::4a488356-b6bd-4631-9d7f-4ff3f9e3893e" providerId="AD" clId="Web-{2F0CC459-C183-093E-A40D-F1837516A3B0}"/>
    <pc:docChg chg="modSld">
      <pc:chgData name="Sayali Tawade" userId="S::sayali.tawade@vit.edu.in::4a488356-b6bd-4631-9d7f-4ff3f9e3893e" providerId="AD" clId="Web-{2F0CC459-C183-093E-A40D-F1837516A3B0}" dt="2024-04-21T06:05:52.759" v="1" actId="1076"/>
      <pc:docMkLst>
        <pc:docMk/>
      </pc:docMkLst>
      <pc:sldChg chg="modSp">
        <pc:chgData name="Sayali Tawade" userId="S::sayali.tawade@vit.edu.in::4a488356-b6bd-4631-9d7f-4ff3f9e3893e" providerId="AD" clId="Web-{2F0CC459-C183-093E-A40D-F1837516A3B0}" dt="2024-04-21T06:05:52.759" v="1" actId="1076"/>
        <pc:sldMkLst>
          <pc:docMk/>
          <pc:sldMk cId="2408899627" sldId="287"/>
        </pc:sldMkLst>
        <pc:picChg chg="mod">
          <ac:chgData name="Sayali Tawade" userId="S::sayali.tawade@vit.edu.in::4a488356-b6bd-4631-9d7f-4ff3f9e3893e" providerId="AD" clId="Web-{2F0CC459-C183-093E-A40D-F1837516A3B0}" dt="2024-04-21T06:05:52.759" v="1" actId="1076"/>
          <ac:picMkLst>
            <pc:docMk/>
            <pc:sldMk cId="2408899627" sldId="287"/>
            <ac:picMk id="5" creationId="{7AC83DE2-CB4C-D80E-F596-AEA8D45A28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24608" y="2489072"/>
            <a:ext cx="7542783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pc="-45"/>
              <a:t>Hypothesis</a:t>
            </a:r>
            <a:r>
              <a:rPr spc="-110"/>
              <a:t> </a:t>
            </a:r>
            <a:r>
              <a:rPr spc="-114"/>
              <a:t>Testing:</a:t>
            </a:r>
            <a:r>
              <a:rPr spc="-95"/>
              <a:t> </a:t>
            </a:r>
            <a:r>
              <a:t>t</a:t>
            </a:r>
            <a:r>
              <a:rPr spc="-75"/>
              <a:t> </a:t>
            </a:r>
            <a:r>
              <a:rPr spc="-60"/>
              <a:t>test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715" y="172251"/>
            <a:ext cx="11509009" cy="66461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-Test Formula">
            <a:extLst>
              <a:ext uri="{FF2B5EF4-FFF2-40B4-BE49-F238E27FC236}">
                <a16:creationId xmlns:a16="http://schemas.microsoft.com/office/drawing/2014/main" id="{2CE12C03-52F7-5264-8458-91261807E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423863"/>
            <a:ext cx="1147762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591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841" y="318163"/>
            <a:ext cx="11392998" cy="162910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319" y="2691055"/>
            <a:ext cx="9915525" cy="1981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854" y="452257"/>
            <a:ext cx="10000561" cy="60106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594" y="2396653"/>
            <a:ext cx="11343368" cy="20364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869" y="504444"/>
            <a:ext cx="10668366" cy="16012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261" y="2910041"/>
            <a:ext cx="11097744" cy="36191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329" y="299322"/>
            <a:ext cx="10195078" cy="63826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423" y="306324"/>
            <a:ext cx="11239855" cy="38084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508" y="0"/>
            <a:ext cx="7010323" cy="67207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32" y="2249587"/>
            <a:ext cx="10430742" cy="1787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C83DE2-CB4C-D80E-F596-AEA8D45A2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23332" r="43125" b="11111"/>
          <a:stretch/>
        </p:blipFill>
        <p:spPr>
          <a:xfrm>
            <a:off x="866775" y="459581"/>
            <a:ext cx="10465593" cy="594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9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BB911-085C-24C2-8347-0EA74B280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5"/>
          <a:stretch/>
        </p:blipFill>
        <p:spPr>
          <a:xfrm>
            <a:off x="1447800" y="1303683"/>
            <a:ext cx="8001000" cy="4962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BDE639-68EA-E58B-6F14-4C8CD6B63451}"/>
              </a:ext>
            </a:extLst>
          </p:cNvPr>
          <p:cNvSpPr txBox="1"/>
          <p:nvPr/>
        </p:nvSpPr>
        <p:spPr>
          <a:xfrm>
            <a:off x="838200" y="-27398"/>
            <a:ext cx="10744200" cy="102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>
                <a:effectLst/>
                <a:latin typeface="Segoe UI" panose="020B0502040204020203" pitchFamily="34" charset="0"/>
                <a:ea typeface="Calibri" panose="020F0502020204030204" pitchFamily="34" charset="0"/>
                <a:cs typeface="Mangal" panose="02040503050203030202" pitchFamily="18" charset="0"/>
              </a:rPr>
              <a:t>A machine is designed to pack edible oil in tins of 5 kgs. A random sample of 10 tins gave the average weight of a tin as 4.8 kg and standard deviation of 2 kg. Is the machine working properly? Given for 9 degrees of freedom at 5% level of significance the value of t is 2.262.</a:t>
            </a:r>
            <a:endParaRPr lang="en-IN" sz="180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144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802" y="2408489"/>
            <a:ext cx="11712591" cy="20033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281" y="532078"/>
            <a:ext cx="7950799" cy="59814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102" y="968105"/>
            <a:ext cx="5704460" cy="261908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795" y="2410967"/>
            <a:ext cx="10835653" cy="20360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4926" y="207931"/>
            <a:ext cx="8249778" cy="6515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860" y="1744979"/>
            <a:ext cx="11718105" cy="33680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414" y="1682495"/>
            <a:ext cx="11185946" cy="30044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162" y="442983"/>
            <a:ext cx="8928683" cy="59856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56" y="1148090"/>
            <a:ext cx="8995025" cy="42072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D1260-4E3B-4561-B0E2-2B35599B3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10972800" cy="3046988"/>
          </a:xfrm>
        </p:spPr>
        <p:txBody>
          <a:bodyPr/>
          <a:lstStyle/>
          <a:p>
            <a:pPr algn="l"/>
            <a:r>
              <a:rPr lang="en-US" b="1" i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Example: The test scores of students in a class test has a mean of 70 and with a standard deviation of 12. What is the probable percentage of students scored more than 85?</a:t>
            </a:r>
          </a:p>
          <a:p>
            <a:pPr algn="l"/>
            <a:endParaRPr lang="en-US" b="1">
              <a:solidFill>
                <a:srgbClr val="444444"/>
              </a:solidFill>
              <a:latin typeface="Poppins" panose="00000500000000000000" pitchFamily="2" charset="0"/>
            </a:endParaRPr>
          </a:p>
          <a:p>
            <a:pPr algn="l"/>
            <a:endParaRPr lang="en-US" b="0" i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en-US" b="0" i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Solution: The z score for the given data is,</a:t>
            </a:r>
          </a:p>
          <a:p>
            <a:pPr algn="l"/>
            <a:r>
              <a:rPr lang="en-US" b="0" i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z= (85-70)/12=1.25</a:t>
            </a:r>
          </a:p>
          <a:p>
            <a:pPr algn="l"/>
            <a:r>
              <a:rPr lang="en-US" b="0" i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From the z score table, the fraction of the data within this score is 0.8944.</a:t>
            </a:r>
          </a:p>
          <a:p>
            <a:pPr algn="l"/>
            <a:endParaRPr lang="en-US" b="0" i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en-US" b="0" i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This means 89.44 % of the students are within the test scores of 85 and hence the percentage of students who are above the test scores of 85 = (100-89.44)% = 10.56 %.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158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823" y="2061972"/>
            <a:ext cx="11101826" cy="25008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878" y="40105"/>
            <a:ext cx="8693509" cy="67537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686" y="1357883"/>
            <a:ext cx="9667541" cy="39993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23" y="123442"/>
            <a:ext cx="10659502" cy="66111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9244" y="993032"/>
            <a:ext cx="10669905" cy="5659755"/>
            <a:chOff x="809244" y="993032"/>
            <a:chExt cx="10669905" cy="56597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011" y="993032"/>
              <a:ext cx="10256547" cy="14582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7972" y="1662684"/>
              <a:ext cx="7130796" cy="1353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244" y="1944624"/>
              <a:ext cx="5286756" cy="13533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9968" y="2174747"/>
              <a:ext cx="8339328" cy="4477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105155"/>
            <a:ext cx="10220325" cy="1219200"/>
            <a:chOff x="914400" y="105155"/>
            <a:chExt cx="10220325" cy="1219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105155"/>
              <a:ext cx="10220324" cy="1219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976" y="105155"/>
              <a:ext cx="2627376" cy="55626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2083" y="1618486"/>
            <a:ext cx="10640568" cy="513435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426" y="2362200"/>
            <a:ext cx="10723974" cy="126949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490" y="94771"/>
            <a:ext cx="9890406" cy="672014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874" y="56912"/>
            <a:ext cx="10415989" cy="640269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44" y="1490649"/>
            <a:ext cx="10626417" cy="26791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2CEF4-4C43-A8CD-5336-1263B77F2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5" t="25556" r="32500" b="21111"/>
          <a:stretch/>
        </p:blipFill>
        <p:spPr>
          <a:xfrm>
            <a:off x="1219200" y="1066799"/>
            <a:ext cx="9296400" cy="4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1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D20D5-5E4A-ED3E-FA73-388218031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1111" r="35000" b="25556"/>
          <a:stretch/>
        </p:blipFill>
        <p:spPr>
          <a:xfrm>
            <a:off x="1676400" y="762000"/>
            <a:ext cx="8229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2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DAC6F-FD61-CACA-5183-12974073E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1111" r="34375" b="17778"/>
          <a:stretch/>
        </p:blipFill>
        <p:spPr>
          <a:xfrm>
            <a:off x="1676400" y="533400"/>
            <a:ext cx="8534400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8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D1EAD-E540-6611-7FE2-B35C6D382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5" t="21111" r="33749" b="22222"/>
          <a:stretch/>
        </p:blipFill>
        <p:spPr>
          <a:xfrm>
            <a:off x="1447800" y="685800"/>
            <a:ext cx="9220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B635-817C-16EF-3C72-C16075C56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46501"/>
            <a:ext cx="10972800" cy="830997"/>
          </a:xfrm>
        </p:spPr>
        <p:txBody>
          <a:bodyPr/>
          <a:lstStyle/>
          <a:p>
            <a:pPr algn="l"/>
            <a:r>
              <a:rPr lang="en-US" b="1" i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P-value Table</a:t>
            </a:r>
          </a:p>
          <a:p>
            <a:pPr algn="l"/>
            <a:r>
              <a:rPr lang="en-US" b="0" i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The P-value table shows the hypothesis interpretations:</a:t>
            </a:r>
          </a:p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79756-E5C0-00C6-B5A2-D547C6675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6" t="26667" r="38125" b="36667"/>
          <a:stretch/>
        </p:blipFill>
        <p:spPr>
          <a:xfrm>
            <a:off x="1223630" y="960538"/>
            <a:ext cx="9744740" cy="3687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96113D-F1D0-5B6C-DDC7-7BD8E26C1B77}"/>
              </a:ext>
            </a:extLst>
          </p:cNvPr>
          <p:cNvSpPr txBox="1"/>
          <p:nvPr/>
        </p:nvSpPr>
        <p:spPr>
          <a:xfrm>
            <a:off x="875414" y="4648200"/>
            <a:ext cx="9601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Generally, the level of statistical significance is often expressed in p-value and the range between 0 and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The smaller the p-value, the stronger the evidence, and hence, the result should be statistically significant.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 Hence, the rejection of the null hypothesis is highly possible, as the p-value becomes smaller.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83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5" y="1857755"/>
            <a:ext cx="11829814" cy="30647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69179B61036B479E5554F305409592" ma:contentTypeVersion="12" ma:contentTypeDescription="Create a new document." ma:contentTypeScope="" ma:versionID="3d70389a4e6d758ad0c0542cf920eb82">
  <xsd:schema xmlns:xsd="http://www.w3.org/2001/XMLSchema" xmlns:xs="http://www.w3.org/2001/XMLSchema" xmlns:p="http://schemas.microsoft.com/office/2006/metadata/properties" xmlns:ns2="dfd4f541-50ab-4cd2-9519-63361a2e7175" xmlns:ns3="8fc1b2f8-f077-43fd-a19f-5db4bccc558d" targetNamespace="http://schemas.microsoft.com/office/2006/metadata/properties" ma:root="true" ma:fieldsID="73e3e4d76b73e1efe719f0729fcc7fdf" ns2:_="" ns3:_="">
    <xsd:import namespace="dfd4f541-50ab-4cd2-9519-63361a2e7175"/>
    <xsd:import namespace="8fc1b2f8-f077-43fd-a19f-5db4bccc55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d4f541-50ab-4cd2-9519-63361a2e71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5c09e8c-4242-4efc-8aa0-958213fa9c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1b2f8-f077-43fd-a19f-5db4bccc558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cc1defce-3f05-45b8-a4f0-ca7695d10fc4}" ma:internalName="TaxCatchAll" ma:showField="CatchAllData" ma:web="8fc1b2f8-f077-43fd-a19f-5db4bccc55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fc1b2f8-f077-43fd-a19f-5db4bccc558d" xsi:nil="true"/>
    <lcf76f155ced4ddcb4097134ff3c332f xmlns="dfd4f541-50ab-4cd2-9519-63361a2e717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1AF283A-E75C-44AF-8C73-BE63B933FB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89AC8E-A26B-40E4-9152-3D649E262900}">
  <ds:schemaRefs>
    <ds:schemaRef ds:uri="8fc1b2f8-f077-43fd-a19f-5db4bccc558d"/>
    <ds:schemaRef ds:uri="dfd4f541-50ab-4cd2-9519-63361a2e71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01116F1-2F26-4DBF-B9BD-F0D334AF709D}">
  <ds:schemaRefs>
    <ds:schemaRef ds:uri="8fc1b2f8-f077-43fd-a19f-5db4bccc558d"/>
    <ds:schemaRef ds:uri="dfd4f541-50ab-4cd2-9519-63361a2e717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Hypothesis Testing: t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Testing: t test</dc:title>
  <dc:creator>Kavita Shirsat</dc:creator>
  <cp:revision>5</cp:revision>
  <dcterms:created xsi:type="dcterms:W3CDTF">2022-05-14T15:19:09Z</dcterms:created>
  <dcterms:modified xsi:type="dcterms:W3CDTF">2024-04-22T01:09:29Z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2022-05-14T00:00:00Z</vt:filetime>
  </property>
  <property fmtid="{D5CDD505-2E9C-101B-9397-08002B2CF9AE}" pid="5" name="ContentTypeId">
    <vt:lpwstr>0x010100B969179B61036B479E5554F305409592</vt:lpwstr>
  </property>
  <property fmtid="{D5CDD505-2E9C-101B-9397-08002B2CF9AE}" pid="6" name="MediaServiceImageTags">
    <vt:lpwstr/>
  </property>
</Properties>
</file>